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66" r:id="rId2"/>
    <p:sldId id="267" r:id="rId3"/>
    <p:sldId id="260" r:id="rId4"/>
    <p:sldId id="261" r:id="rId5"/>
    <p:sldId id="262" r:id="rId6"/>
    <p:sldId id="263" r:id="rId7"/>
  </p:sldIdLst>
  <p:sldSz cx="6858000" cy="9906000" type="A4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800080"/>
    <a:srgbClr val="9900CC"/>
    <a:srgbClr val="CC99FF"/>
    <a:srgbClr val="9966FF"/>
    <a:srgbClr val="CC3300"/>
    <a:srgbClr val="99FFCC"/>
    <a:srgbClr val="6600CC"/>
    <a:srgbClr val="D60093"/>
    <a:srgbClr val="00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10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3B997279-5A37-4711-9F86-7259321150B3}" type="datetimeFigureOut">
              <a:rPr lang="th-TH" smtClean="0"/>
              <a:pPr/>
              <a:t>10/11/64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73163"/>
            <a:ext cx="2193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4" tIns="47112" rIns="94224" bIns="47112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1"/>
          </a:xfrm>
          <a:prstGeom prst="rect">
            <a:avLst/>
          </a:prstGeom>
        </p:spPr>
        <p:txBody>
          <a:bodyPr vert="horz" lIns="94224" tIns="47112" rIns="94224" bIns="47112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F31D48BB-BAB0-4C9B-B5C9-EB4799DC556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06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D48BB-BAB0-4C9B-B5C9-EB4799DC556C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19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D48BB-BAB0-4C9B-B5C9-EB4799DC556C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1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A6BEE-B272-4955-AC57-50068756F8C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20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8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6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2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AC88-459D-48CB-80A2-109A8243C99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C30D-929B-4A08-8D09-511C0F58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6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22361191-573A-4932-8D6A-6D774B04B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11" y="-39292"/>
            <a:ext cx="6896911" cy="9945292"/>
          </a:xfrm>
          <a:prstGeom prst="rect">
            <a:avLst/>
          </a:prstGeom>
        </p:spPr>
      </p:pic>
      <p:sp>
        <p:nvSpPr>
          <p:cNvPr id="17" name="Rounded Rectangle 5"/>
          <p:cNvSpPr/>
          <p:nvPr/>
        </p:nvSpPr>
        <p:spPr>
          <a:xfrm>
            <a:off x="342900" y="7701471"/>
            <a:ext cx="6869880" cy="20616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ค่ายท่านมุก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กองกำกับการ ๙ กองบังคับการฝึกพิเศษ 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ตำบลเขามีเกียรติ อำเภอสะเดา จังหวัดสงขลา</a:t>
            </a:r>
            <a:endParaRPr lang="en-US" sz="2800" b="1" dirty="0">
              <a:ln/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2582043" y="387986"/>
            <a:ext cx="4114801" cy="183781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th-TH" sz="42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รายงานการประเมินตนเอง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Self Assessment Report (SAR)</a:t>
            </a:r>
            <a:endParaRPr lang="th-TH" sz="32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KodchiangUPC" panose="02020603050405020304" pitchFamily="18" charset="-34"/>
                <a:cs typeface="KodchiangUPC" panose="02020603050405020304" pitchFamily="18" charset="-34"/>
              </a:rPr>
              <a:t>ประจำปี ๒๕๖๔</a:t>
            </a:r>
            <a:endParaRPr lang="en-US" sz="32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9218" name="AutoShape 2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0" name="AutoShape 4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2" name="AutoShape 6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4" name="AutoShape 8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226" name="AutoShape 10" descr="ผลการค้นหารูปภาพสำหรับ หน้าปกรายงานสวยๆ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ADCF2D57-619F-4061-B27E-B3DB8CF66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261964"/>
            <a:ext cx="1925588" cy="2259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498B92B9-1310-4756-A130-D9374CA9A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114" y="3075324"/>
            <a:ext cx="4594820" cy="2259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6EDFEF30-972C-439A-9791-6CA0B0968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01" y="1807528"/>
            <a:ext cx="1096926" cy="1094363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5C83ACC8-6827-40AF-A185-7D314DA992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658"/>
            <a:ext cx="2533300" cy="195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88944835-99A6-4179-9C3B-992514090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48" y="5301516"/>
            <a:ext cx="2102796" cy="192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583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D39437F-21B5-4B22-AB00-B0F432418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" y="79938"/>
            <a:ext cx="6814227" cy="9826062"/>
          </a:xfrm>
          <a:prstGeom prst="rect">
            <a:avLst/>
          </a:prstGeom>
        </p:spPr>
      </p:pic>
      <p:sp>
        <p:nvSpPr>
          <p:cNvPr id="17" name="Rounded Rectangle 5"/>
          <p:cNvSpPr/>
          <p:nvPr/>
        </p:nvSpPr>
        <p:spPr>
          <a:xfrm>
            <a:off x="712448" y="3584848"/>
            <a:ext cx="5476876" cy="114723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ค่ายท่านมุก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๙ กองบังคับการฝึกพิเศษ 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2800" b="1" dirty="0">
                <a:ln/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ตำบลเขามีเกียรติ อำเภอสะเดา จังหวัดสงขลา</a:t>
            </a:r>
            <a:endParaRPr lang="en-US" sz="2800" b="1" dirty="0">
              <a:ln/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170" name="AutoShape 2" descr="ผลการค้นหารูปภาพสำหรับ แบบปกงานปร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2" name="AutoShape 4" descr="ผลการค้นหารูปภาพสำหรับ แบบปกงานปร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174" name="AutoShape 6" descr="ผลการค้นหารูปภาพสำหรับ แบบปกงานประก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FF3BECDC-B0FC-4159-81DA-800DA6A8D588}"/>
              </a:ext>
            </a:extLst>
          </p:cNvPr>
          <p:cNvSpPr txBox="1"/>
          <p:nvPr/>
        </p:nvSpPr>
        <p:spPr>
          <a:xfrm>
            <a:off x="747078" y="5385048"/>
            <a:ext cx="56894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Than Mook Camp</a:t>
            </a:r>
          </a:p>
          <a:p>
            <a:pPr algn="ctr"/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Commanding Division 9, Special Training Division</a:t>
            </a:r>
          </a:p>
          <a:p>
            <a:pPr algn="ctr"/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Border Patrol Police Headquarters</a:t>
            </a:r>
          </a:p>
          <a:p>
            <a:pPr algn="ctr"/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Khao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Kiat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Subdistrict,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Sadao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District, Songkhla Province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776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2062303" y="499144"/>
            <a:ext cx="2667000" cy="838200"/>
          </a:xfrm>
          <a:prstGeom prst="round2DiagRect">
            <a:avLst/>
          </a:prstGeom>
          <a:solidFill>
            <a:srgbClr val="92D05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ผังการบังคับบัญชา ปี ๒๕๖๔</a:t>
            </a:r>
          </a:p>
          <a:p>
            <a:pPr algn="ctr"/>
            <a:r>
              <a:rPr lang="th-TH" sz="20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กก.๙ </a:t>
            </a:r>
            <a:r>
              <a:rPr lang="th-TH" sz="2000" b="1" dirty="0" err="1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บก.กฝ.บช</a:t>
            </a:r>
            <a:r>
              <a:rPr lang="th-TH" sz="2000" b="1" dirty="0">
                <a:solidFill>
                  <a:srgbClr val="0000C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.ตชด.</a:t>
            </a:r>
            <a:endParaRPr lang="en-US" sz="2000" b="1" dirty="0">
              <a:solidFill>
                <a:srgbClr val="0000C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20580" y="3028196"/>
            <a:ext cx="1944238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พ.ต.อ.</a:t>
            </a:r>
            <a:r>
              <a:rPr lang="th-TH" sz="16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เชษฐ</a:t>
            </a:r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วิทย์  </a:t>
            </a:r>
            <a:r>
              <a:rPr lang="th-TH" sz="16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นี</a:t>
            </a:r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ระ</a:t>
            </a:r>
            <a:r>
              <a:rPr lang="th-TH" sz="16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ฮิง</a:t>
            </a:r>
            <a:endParaRPr lang="th-TH" sz="1600" b="1" dirty="0">
              <a:solidFill>
                <a:schemeClr val="tx1"/>
              </a:solidFill>
              <a:latin typeface="TH SarabunIT๙" panose="020B0500040200020003" pitchFamily="34" charset="-34"/>
              <a:cs typeface="+mj-cs"/>
            </a:endParaRP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ผกก.๙ บก.</a:t>
            </a:r>
            <a:r>
              <a:rPr lang="th-TH" sz="16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กฝ</a:t>
            </a:r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.</a:t>
            </a:r>
            <a:r>
              <a:rPr lang="th-TH" sz="16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บช</a:t>
            </a:r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+mj-cs"/>
              </a:rPr>
              <a:t>.ตชด.</a:t>
            </a:r>
            <a:endParaRPr lang="en-US" sz="1600" b="1" dirty="0">
              <a:solidFill>
                <a:schemeClr val="tx1"/>
              </a:solidFill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9838" y="5319078"/>
            <a:ext cx="1675263" cy="514066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พ.ต.ท.ธีรภัค   </a:t>
            </a:r>
            <a:r>
              <a:rPr lang="th-TH" sz="11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วัฒนนั</a:t>
            </a:r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นทกุล</a:t>
            </a:r>
          </a:p>
          <a:p>
            <a:pPr algn="ctr"/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รอง ผกก.๙ </a:t>
            </a:r>
            <a:r>
              <a:rPr lang="th-TH" sz="11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บก.กฝ.บช</a:t>
            </a:r>
            <a:r>
              <a:rPr lang="th-TH" sz="11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.ตชด.</a:t>
            </a:r>
            <a:endParaRPr lang="en-US" sz="1100" b="1" dirty="0">
              <a:solidFill>
                <a:srgbClr val="0000CC"/>
              </a:solidFill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382638" y="5319078"/>
            <a:ext cx="1713362" cy="514066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พ.ต.ท.พิทักษ์ ใจสมุทร</a:t>
            </a:r>
          </a:p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รอง ผกก.๙ บก.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กฝ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บช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+mj-cs"/>
              </a:rPr>
              <a:t>.ตชด.</a:t>
            </a:r>
            <a:endParaRPr lang="en-US" sz="800" b="1" dirty="0">
              <a:solidFill>
                <a:srgbClr val="0000CC"/>
              </a:solidFill>
              <a:latin typeface="TH SarabunIT๙" panose="020B0500040200020003" pitchFamily="34" charset="-34"/>
              <a:cs typeface="+mj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87588" y="720474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พ.ต.ท.ภูเบศ    สกุลโสภณ</a:t>
            </a:r>
          </a:p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05200" y="720474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พ.ต.ต.อดุม แก้วชูเสน</a:t>
            </a:r>
          </a:p>
          <a:p>
            <a:pPr algn="ctr"/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  <a:endParaRPr lang="en-US" sz="12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105400" y="720474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7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พ.ต.ท.หญิง หทัยรัตน์  สุขศรีเจริญวงศ์</a:t>
            </a:r>
          </a:p>
          <a:p>
            <a:pPr algn="ctr"/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2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12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  <a:endParaRPr lang="en-US" sz="12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1824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</a:t>
            </a:r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.สัมพันธ์  มรกต</a:t>
            </a:r>
          </a:p>
          <a:p>
            <a:pPr algn="ctr"/>
            <a:r>
              <a:rPr lang="th-TH" sz="10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1</a:t>
            </a:r>
            <a:endParaRPr lang="en-US" sz="10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585778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.ชาญณรงค์ อำนวยสิทธิ์</a:t>
            </a:r>
          </a:p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2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35274" y="8957345"/>
            <a:ext cx="1066800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พ.ต.ต.กฤษดา  เพ็</a:t>
            </a:r>
            <a:r>
              <a:rPr lang="th-TH" sz="9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ชร</a:t>
            </a:r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มีค่าผบ.ร้อย 3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108735" y="8942697"/>
            <a:ext cx="1130584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7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พ.ต.ท.คมศักดิ์   ขุนทอง</a:t>
            </a:r>
          </a:p>
          <a:p>
            <a:pPr algn="ctr"/>
            <a:r>
              <a:rPr lang="th-TH" sz="77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4</a:t>
            </a:r>
            <a:endParaRPr lang="en-US" sz="77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406473" y="8957345"/>
            <a:ext cx="1228324" cy="481931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003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พ.ต.ต.ธรรมนูญ   ศรีประไพ</a:t>
            </a:r>
          </a:p>
          <a:p>
            <a:pPr algn="ctr"/>
            <a:r>
              <a:rPr lang="th-TH" sz="9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ผบ.ร้อย 5</a:t>
            </a:r>
            <a:endParaRPr lang="en-US" sz="9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06" y="1384301"/>
            <a:ext cx="1642813" cy="1570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81" y="7889207"/>
            <a:ext cx="1083156" cy="10357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2" y="7889207"/>
            <a:ext cx="1083156" cy="10357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725" y="7906979"/>
            <a:ext cx="1083156" cy="10357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73" y="7868330"/>
            <a:ext cx="1083156" cy="10357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8" y="7917694"/>
            <a:ext cx="1083156" cy="10357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4" y="6096000"/>
            <a:ext cx="1083156" cy="10357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78" y="6096000"/>
            <a:ext cx="1083156" cy="10357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40" y="6096000"/>
            <a:ext cx="1083156" cy="103571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40" y="6096000"/>
            <a:ext cx="1083156" cy="10357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72" y="3907896"/>
            <a:ext cx="1439993" cy="13769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72" y="3907895"/>
            <a:ext cx="1439993" cy="1376927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6" t="28333" r="28889" b="3334"/>
          <a:stretch/>
        </p:blipFill>
        <p:spPr>
          <a:xfrm>
            <a:off x="3946202" y="6266666"/>
            <a:ext cx="613284" cy="6132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8598"/>
          <a:stretch/>
        </p:blipFill>
        <p:spPr>
          <a:xfrm>
            <a:off x="1828920" y="8044078"/>
            <a:ext cx="662678" cy="644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7758"/>
          <a:stretch/>
        </p:blipFill>
        <p:spPr>
          <a:xfrm>
            <a:off x="5541191" y="6266666"/>
            <a:ext cx="607970" cy="574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รูปภาพ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3" r="11327"/>
          <a:stretch/>
        </p:blipFill>
        <p:spPr>
          <a:xfrm>
            <a:off x="688545" y="8085307"/>
            <a:ext cx="609962" cy="617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B79F4ECC-175B-463F-B27D-99ADEC5724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11" y="4133961"/>
            <a:ext cx="761539" cy="770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E13664E7-D6A3-4986-AD48-BCFFE7151B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55" y="4133961"/>
            <a:ext cx="743352" cy="723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DA0B3978-8ABE-4190-BBF2-47C457B9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749" y="6243070"/>
            <a:ext cx="542013" cy="610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74B8019E-9CBE-460E-930F-8334873244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6" y="8064620"/>
            <a:ext cx="570488" cy="637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23A80F4C-8D52-4C91-9FFC-7B556E8D4A5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31" y="1600200"/>
            <a:ext cx="975487" cy="1007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Rounded Rectangle 30">
            <a:extLst>
              <a:ext uri="{FF2B5EF4-FFF2-40B4-BE49-F238E27FC236}">
                <a16:creationId xmlns:a16="http://schemas.microsoft.com/office/drawing/2014/main" xmlns="" id="{A8895A5B-A883-491E-A2EF-D5734D2BC99A}"/>
              </a:ext>
            </a:extLst>
          </p:cNvPr>
          <p:cNvSpPr/>
          <p:nvPr/>
        </p:nvSpPr>
        <p:spPr>
          <a:xfrm>
            <a:off x="287388" y="7219018"/>
            <a:ext cx="1519236" cy="481931"/>
          </a:xfrm>
          <a:prstGeom prst="round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พ.ต.ท..สำราญ  สว่างศรี</a:t>
            </a:r>
          </a:p>
          <a:p>
            <a:pPr algn="ctr"/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สว.กก.๙ บก.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กฝ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800" b="1" dirty="0" err="1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บช</a:t>
            </a:r>
            <a:r>
              <a:rPr lang="th-TH" sz="8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0812F997-E277-4A7B-B010-CF407E41A3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1" y="6243070"/>
            <a:ext cx="541830" cy="636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33456E43-6070-420E-AC12-3F20D478CF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465" y="8044078"/>
            <a:ext cx="557171" cy="637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74471735-6A82-4F7C-81C7-F5F7F66A77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25" y="8044366"/>
            <a:ext cx="594453" cy="683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864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ตัวเชื่อมต่อตรง 70"/>
          <p:cNvCxnSpPr/>
          <p:nvPr/>
        </p:nvCxnSpPr>
        <p:spPr>
          <a:xfrm flipH="1" flipV="1">
            <a:off x="3426010" y="4800600"/>
            <a:ext cx="3629" cy="22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5"/>
          <p:cNvSpPr/>
          <p:nvPr/>
        </p:nvSpPr>
        <p:spPr>
          <a:xfrm>
            <a:off x="2895600" y="769458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2819400" y="761838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743200" y="7540559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352800"/>
            <a:ext cx="5029200" cy="914400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โครงสร้างองค์กร กองกำกับการ 9 กองบังคับการฝึกพิเศษ</a:t>
            </a:r>
          </a:p>
          <a:p>
            <a:pPr algn="ctr"/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334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1.15  โครงสร้างองค์กร</a:t>
            </a:r>
            <a:endParaRPr lang="en-US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2286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งานธุรการ กำลังพล วินัยและสวัสดิการ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18288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งานการฝึกและวิชาการ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Rounded Rectangle 5"/>
          <p:cNvSpPr/>
          <p:nvPr/>
        </p:nvSpPr>
        <p:spPr>
          <a:xfrm>
            <a:off x="35814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งานแผนงานและงบประมาณ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5181600" y="64770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งานการเงินและส่งกำลังบำรุง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469468" y="7467601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กองร้อยที่ 1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สนับสนุน )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ounded Rectangle 5"/>
          <p:cNvSpPr/>
          <p:nvPr/>
        </p:nvSpPr>
        <p:spPr>
          <a:xfrm>
            <a:off x="4953000" y="7467601"/>
            <a:ext cx="1549832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กลุ่มงานฝึกเก็บกู้และทำลายวัตถุระเบิด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Rounded Rectangle 5"/>
          <p:cNvSpPr/>
          <p:nvPr/>
        </p:nvSpPr>
        <p:spPr>
          <a:xfrm>
            <a:off x="2667000" y="7467600"/>
            <a:ext cx="1447800" cy="687420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กองร้อยที่ 2 – 5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การฝึก )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1981200" y="5637178"/>
            <a:ext cx="2895600" cy="535022"/>
          </a:xfrm>
          <a:prstGeom prst="roundRect">
            <a:avLst/>
          </a:prstGeom>
          <a:solidFill>
            <a:srgbClr val="CC99FF"/>
          </a:solidFill>
          <a:ln w="28575">
            <a:solidFill>
              <a:srgbClr val="99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</a:t>
            </a:r>
          </a:p>
          <a:p>
            <a:pPr algn="ctr"/>
            <a:r>
              <a:rPr lang="th-TH" sz="1700" b="1" dirty="0">
                <a:solidFill>
                  <a:srgbClr val="0000CC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sz="1700" b="1" dirty="0">
              <a:solidFill>
                <a:srgbClr val="0000CC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990600" y="6324600"/>
            <a:ext cx="49343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>
            <a:off x="1219200" y="7313919"/>
            <a:ext cx="4495800" cy="1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กล่องข้อความ 20"/>
          <p:cNvSpPr txBox="1"/>
          <p:nvPr/>
        </p:nvSpPr>
        <p:spPr>
          <a:xfrm>
            <a:off x="609600" y="838200"/>
            <a:ext cx="589323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กก.9 </a:t>
            </a:r>
            <a:r>
              <a:rPr lang="th-TH" sz="17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บก.กฝ.บช</a:t>
            </a:r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.ตชด. เป็นหน่วยงานในสังกัด กองบังคับการฝึกพิเศษ กองบัญชาการตำรวจตระเวนชายแดน แบ่งการบริหารเป็น 4 ส่วน คือ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1. งานอำนวยการ เป็นหน่วยอำนวยการขององค์กร ประกอบด้วย งานธุรการกำลังพล วินัยและสวัสดิการ งานการฝึกอบรมและวิชาการ งานแผนงานและงบประมาณ งานการเงินและส่งกำลังบำรุง และกลุ่มงานฝึกเก็บกู้และทำลายวัตถุระเบิด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2. งานฝ่ายสนับสนุน ประกอบด้วย กองร้อยที่ 1 ได้แก่ งานด้านหมวดสื่อสาร หมวดพยาบาล หมวดขนส่ง หมวดรักษาความปลอดภัย และหมวดสูทกรรม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3. งานด้านการปฏิบัติการ ทำหน้าที่ด้านการฝึกหลักสูตรต่างๆ ได้แก่ กองร้อยที่ 2 – 5</a:t>
            </a:r>
          </a:p>
          <a:p>
            <a:pPr algn="thaiDist"/>
            <a:r>
              <a:rPr lang="th-TH" sz="17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4. กลุ่มงานฝึกเก็บกู้และทำลายวัตถุระเบิด</a:t>
            </a:r>
          </a:p>
        </p:txBody>
      </p:sp>
      <p:sp>
        <p:nvSpPr>
          <p:cNvPr id="25" name="Text Box 1"/>
          <p:cNvSpPr txBox="1"/>
          <p:nvPr/>
        </p:nvSpPr>
        <p:spPr>
          <a:xfrm>
            <a:off x="3288665" y="152400"/>
            <a:ext cx="661670" cy="368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- 10 -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7" name="Rounded Rectangle 5"/>
          <p:cNvSpPr/>
          <p:nvPr/>
        </p:nvSpPr>
        <p:spPr>
          <a:xfrm>
            <a:off x="1943100" y="4380690"/>
            <a:ext cx="2895600" cy="419910"/>
          </a:xfrm>
          <a:prstGeom prst="roundRect">
            <a:avLst/>
          </a:prstGeom>
          <a:solidFill>
            <a:srgbClr val="990099"/>
          </a:solidFill>
          <a:ln w="28575">
            <a:solidFill>
              <a:srgbClr val="CC99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Rounded Rectangle 5"/>
          <p:cNvSpPr/>
          <p:nvPr/>
        </p:nvSpPr>
        <p:spPr>
          <a:xfrm>
            <a:off x="2354942" y="4978898"/>
            <a:ext cx="2140857" cy="431302"/>
          </a:xfrm>
          <a:prstGeom prst="roundRect">
            <a:avLst/>
          </a:prstGeom>
          <a:solidFill>
            <a:srgbClr val="CC00CC"/>
          </a:solidFill>
          <a:ln w="28575">
            <a:solidFill>
              <a:srgbClr val="8000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กองบังคับการฝึกพิเศษ</a:t>
            </a:r>
          </a:p>
        </p:txBody>
      </p:sp>
      <p:cxnSp>
        <p:nvCxnSpPr>
          <p:cNvPr id="44" name="ลูกศรเชื่อมต่อแบบตรง 43"/>
          <p:cNvCxnSpPr>
            <a:stCxn id="16" idx="2"/>
          </p:cNvCxnSpPr>
          <p:nvPr/>
        </p:nvCxnSpPr>
        <p:spPr>
          <a:xfrm>
            <a:off x="3429000" y="6172200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5"/>
          <p:cNvSpPr/>
          <p:nvPr/>
        </p:nvSpPr>
        <p:spPr>
          <a:xfrm>
            <a:off x="164668" y="83820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.สื่อสาร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6" name="Rounded Rectangle 5"/>
          <p:cNvSpPr/>
          <p:nvPr/>
        </p:nvSpPr>
        <p:spPr>
          <a:xfrm>
            <a:off x="1307668" y="83820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.ขนส่ง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7" name="Rounded Rectangle 5"/>
          <p:cNvSpPr/>
          <p:nvPr/>
        </p:nvSpPr>
        <p:spPr>
          <a:xfrm>
            <a:off x="164668" y="89154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.พยาบาล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8" name="Rounded Rectangle 5"/>
          <p:cNvSpPr/>
          <p:nvPr/>
        </p:nvSpPr>
        <p:spPr>
          <a:xfrm>
            <a:off x="1307668" y="89154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มว.รปภ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9" name="Rounded Rectangle 5"/>
          <p:cNvSpPr/>
          <p:nvPr/>
        </p:nvSpPr>
        <p:spPr>
          <a:xfrm>
            <a:off x="728804" y="9448800"/>
            <a:ext cx="978332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มว</a:t>
            </a:r>
            <a:r>
              <a:rPr lang="th-TH" sz="1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.สูทกรรม</a:t>
            </a:r>
            <a:endParaRPr lang="en-US" sz="17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59" name="ลูกศรเชื่อมต่อแบบตรง 58"/>
          <p:cNvCxnSpPr/>
          <p:nvPr/>
        </p:nvCxnSpPr>
        <p:spPr>
          <a:xfrm>
            <a:off x="1005968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>
            <a:off x="2590800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>
            <a:off x="4343400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>
            <a:off x="5905180" y="63246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/>
          <p:nvPr/>
        </p:nvCxnSpPr>
        <p:spPr>
          <a:xfrm>
            <a:off x="1234568" y="7315200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>
            <a:off x="5699632" y="7313919"/>
            <a:ext cx="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>
            <a:stCxn id="16" idx="0"/>
            <a:endCxn id="28" idx="2"/>
          </p:cNvCxnSpPr>
          <p:nvPr/>
        </p:nvCxnSpPr>
        <p:spPr>
          <a:xfrm flipH="1" flipV="1">
            <a:off x="3425371" y="5410200"/>
            <a:ext cx="3629" cy="22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ลูกศรเชื่อมต่อแบบตรง 75"/>
          <p:cNvCxnSpPr/>
          <p:nvPr/>
        </p:nvCxnSpPr>
        <p:spPr>
          <a:xfrm>
            <a:off x="1219200" y="8155021"/>
            <a:ext cx="12268" cy="1293779"/>
          </a:xfrm>
          <a:prstGeom prst="straightConnector1">
            <a:avLst/>
          </a:prstGeom>
          <a:ln w="28575"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/>
          <p:cNvCxnSpPr>
            <a:stCxn id="45" idx="3"/>
            <a:endCxn id="46" idx="1"/>
          </p:cNvCxnSpPr>
          <p:nvPr/>
        </p:nvCxnSpPr>
        <p:spPr>
          <a:xfrm>
            <a:off x="1143000" y="8572500"/>
            <a:ext cx="164668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>
          <a:xfrm>
            <a:off x="1143000" y="9113264"/>
            <a:ext cx="164668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25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762000"/>
            <a:ext cx="5791200" cy="403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1.16 โครงสร้างการบริหาร</a:t>
            </a:r>
          </a:p>
          <a:p>
            <a:pPr algn="thaiDist"/>
            <a:r>
              <a:rPr lang="th-TH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 กองบัญชาการตำรวจตระเวนชายแดน มีโครงสร้างการบริหาร ดังนี้</a:t>
            </a:r>
          </a:p>
          <a:p>
            <a:pPr algn="thaiDist"/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- ผู้กำกับการ 9 กองบังคับการฝึกพิเศษ กองบัญชาการตำรวจตระเวนชายแดน เป็นผู้กำกับดูแลบังคับบัญชา และเป็นผู้บริหารหน่วยงาน มีรองผู้กำกับการ 2 ท่าน คือ รองผู้กำกับการฝ่ายอำนวยการ และรองผู้กำกับการฝ่ายปฏิบัติการ</a:t>
            </a:r>
          </a:p>
          <a:p>
            <a:pPr algn="thaiDist"/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- รองผู้กำกับการ ( 1 ) เป็นผู้ดูแลและบังคับบัญชางานอำนวยการ เป็นหน่วยสนับสนุนขององค์กร ประกอบด้วย งานธุรการกำลังพล วินัยและสวัสดิการ งานการเงินและส่งกำลังบำรุง งานฝ่ายสนับสนุน ประกอบด้วย กองร้อยที่ 1 มีงานด้านการสื่อสาร งานด้านการพยาบาล งานด้านการขนส่ง งานด้านการรักษาความปลอดภัย และงานสูทกรรม</a:t>
            </a:r>
          </a:p>
          <a:p>
            <a:pPr algn="thaiDist"/>
            <a:r>
              <a:rPr lang="th-TH" sz="17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รองผู้กำกับการ ( 2 ) เป็นผู้ดูแลและบังคับบัญชางานด้านการปฏิบัติ เป็นหน่วยปฏิบัติ ทำหน้าที่ด้านการฝึกหลักสูตรต่างๆ ประกอบด้วย งานการฝึกและวิชาการ งานแผนงานและงบประมาณ กองร้อยที่ 2 – 5 และกลุ่มงานการฝึกและเก็บกู้และทำลายวัตถุระเบิด      </a:t>
            </a:r>
          </a:p>
          <a:p>
            <a:pPr algn="thaiDist"/>
            <a:endParaRPr lang="en-US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Text Box 1"/>
          <p:cNvSpPr txBox="1"/>
          <p:nvPr/>
        </p:nvSpPr>
        <p:spPr>
          <a:xfrm>
            <a:off x="3326765" y="381000"/>
            <a:ext cx="661670" cy="368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- 11 -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65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064152"/>
            <a:ext cx="5943600" cy="838199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โครงสร้างการบริหาร</a:t>
            </a:r>
          </a:p>
          <a:p>
            <a:pPr algn="ctr"/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 กองบัญชาการตำรวจตระเวนชายแดน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Rounded Rectangle 5"/>
          <p:cNvSpPr/>
          <p:nvPr/>
        </p:nvSpPr>
        <p:spPr>
          <a:xfrm>
            <a:off x="394017" y="3886201"/>
            <a:ext cx="2971165" cy="914400"/>
          </a:xfrm>
          <a:prstGeom prst="roundRect">
            <a:avLst/>
          </a:prstGeom>
          <a:solidFill>
            <a:srgbClr val="CC99FF"/>
          </a:solidFill>
          <a:ln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รองผู้กำกับการ 9 กองบังคับการฝึกพิเศษ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( 1 )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ounded Rectangle 5"/>
          <p:cNvSpPr/>
          <p:nvPr/>
        </p:nvSpPr>
        <p:spPr>
          <a:xfrm>
            <a:off x="344760" y="51053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งานธุรการ กำลังพล วินัยและสวัสดิการ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2057400" y="2512978"/>
            <a:ext cx="2895600" cy="914400"/>
          </a:xfrm>
          <a:prstGeom prst="roundRect">
            <a:avLst/>
          </a:prstGeom>
          <a:solidFill>
            <a:srgbClr val="9900FF"/>
          </a:solidFill>
          <a:ln w="28575">
            <a:solidFill>
              <a:srgbClr val="D6009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ผู้กำกับการ 9 กองบังคับการฝึกพิเศษ</a:t>
            </a:r>
          </a:p>
          <a:p>
            <a:pPr algn="ctr"/>
            <a:r>
              <a:rPr lang="th-TH" b="1" dirty="0">
                <a:solidFill>
                  <a:schemeClr val="bg1">
                    <a:lumMod val="9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Rounded Rectangle 5"/>
          <p:cNvSpPr/>
          <p:nvPr/>
        </p:nvSpPr>
        <p:spPr>
          <a:xfrm>
            <a:off x="3657600" y="3887821"/>
            <a:ext cx="2971800" cy="914400"/>
          </a:xfrm>
          <a:prstGeom prst="roundRect">
            <a:avLst/>
          </a:prstGeom>
          <a:solidFill>
            <a:srgbClr val="CC99FF"/>
          </a:solidFill>
          <a:ln>
            <a:solidFill>
              <a:srgbClr val="66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รองผู้กำกับการ 9 กองบังคับการฝึกพิเศษ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( 2 )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7" name="Rounded Rectangle 5"/>
          <p:cNvSpPr/>
          <p:nvPr/>
        </p:nvSpPr>
        <p:spPr>
          <a:xfrm>
            <a:off x="344760" y="61721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งานการเงิน และส่งกำลังบำรุง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Rounded Rectangle 5"/>
          <p:cNvSpPr/>
          <p:nvPr/>
        </p:nvSpPr>
        <p:spPr>
          <a:xfrm>
            <a:off x="372259" y="72389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ผู้บังคับกองร้อยที่ 1 กองกำกับการ 9 กองบังคับการฝึกพิเศษ</a:t>
            </a:r>
          </a:p>
          <a:p>
            <a:pPr algn="ctr"/>
            <a:r>
              <a:rPr lang="th-TH" sz="12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2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งานสนับสนุน ) </a:t>
            </a:r>
            <a:endParaRPr lang="en-US" sz="12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9" name="Rounded Rectangle 5"/>
          <p:cNvSpPr/>
          <p:nvPr/>
        </p:nvSpPr>
        <p:spPr>
          <a:xfrm>
            <a:off x="3647872" y="51053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งานวิชาการ และการฝึก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Rounded Rectangle 5"/>
          <p:cNvSpPr/>
          <p:nvPr/>
        </p:nvSpPr>
        <p:spPr>
          <a:xfrm>
            <a:off x="3657600" y="61721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สารวัตรกองกำกับการ 9 กองบังคับการฝึกพิเศษ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งานแผนงาน และงบประมาณ ) </a:t>
            </a:r>
            <a:endParaRPr lang="en-US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Rounded Rectangle 5"/>
          <p:cNvSpPr/>
          <p:nvPr/>
        </p:nvSpPr>
        <p:spPr>
          <a:xfrm>
            <a:off x="3657600" y="72389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ผู้บังคับกองร้อยที่ 2 - 5 กองกำกับการ 9 กองบังคับการฝึกพิเศษ</a:t>
            </a:r>
          </a:p>
          <a:p>
            <a:pPr algn="ctr"/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</a:p>
          <a:p>
            <a:pPr algn="ctr"/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 งานการฝึก ) </a:t>
            </a:r>
            <a:endParaRPr lang="en-US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3" name="Rounded Rectangle 5"/>
          <p:cNvSpPr/>
          <p:nvPr/>
        </p:nvSpPr>
        <p:spPr>
          <a:xfrm>
            <a:off x="3657600" y="8305799"/>
            <a:ext cx="2971800" cy="914400"/>
          </a:xfrm>
          <a:prstGeom prst="roundRect">
            <a:avLst/>
          </a:prstGeom>
          <a:solidFill>
            <a:srgbClr val="99FFCC"/>
          </a:solidFill>
          <a:ln>
            <a:solidFill>
              <a:srgbClr val="CC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รองสารวัตรกลุ่มงานฝึกเก็บกู้ และทำลายวัตถุระเบิด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กองกำกับการ 9 กองบังคับการฝึกพิเศษ</a:t>
            </a:r>
          </a:p>
          <a:p>
            <a:pPr algn="ctr"/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กองบัญชาการตำรวจตระเวนชายแดน</a:t>
            </a:r>
            <a:endParaRPr lang="en-US" sz="1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7" name="ตัวเชื่อมต่อตรง 16"/>
          <p:cNvCxnSpPr/>
          <p:nvPr/>
        </p:nvCxnSpPr>
        <p:spPr>
          <a:xfrm>
            <a:off x="1752600" y="3670492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1761146" y="3655978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5096854" y="3655979"/>
            <a:ext cx="0" cy="23022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>
            <a:stCxn id="16" idx="2"/>
          </p:cNvCxnSpPr>
          <p:nvPr/>
        </p:nvCxnSpPr>
        <p:spPr>
          <a:xfrm>
            <a:off x="3505200" y="3427378"/>
            <a:ext cx="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>
            <a:cxnSpLocks/>
          </p:cNvCxnSpPr>
          <p:nvPr/>
        </p:nvCxnSpPr>
        <p:spPr>
          <a:xfrm>
            <a:off x="258322" y="4343401"/>
            <a:ext cx="19442" cy="33527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cxnSpLocks/>
            <a:endCxn id="4" idx="1"/>
          </p:cNvCxnSpPr>
          <p:nvPr/>
        </p:nvCxnSpPr>
        <p:spPr>
          <a:xfrm>
            <a:off x="317817" y="4343401"/>
            <a:ext cx="7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258323" y="5562599"/>
            <a:ext cx="134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288633" y="6629399"/>
            <a:ext cx="134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/>
          <p:nvPr/>
        </p:nvCxnSpPr>
        <p:spPr>
          <a:xfrm>
            <a:off x="245623" y="7668636"/>
            <a:ext cx="142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/>
          <p:nvPr/>
        </p:nvCxnSpPr>
        <p:spPr>
          <a:xfrm>
            <a:off x="6753664" y="4343401"/>
            <a:ext cx="0" cy="44195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>
            <a:cxnSpLocks/>
            <a:stCxn id="25" idx="3"/>
          </p:cNvCxnSpPr>
          <p:nvPr/>
        </p:nvCxnSpPr>
        <p:spPr>
          <a:xfrm flipV="1">
            <a:off x="6629400" y="4343403"/>
            <a:ext cx="124264" cy="1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ตัวเชื่อมต่อตรง 71"/>
          <p:cNvCxnSpPr>
            <a:stCxn id="29" idx="3"/>
          </p:cNvCxnSpPr>
          <p:nvPr/>
        </p:nvCxnSpPr>
        <p:spPr>
          <a:xfrm>
            <a:off x="6619672" y="5562599"/>
            <a:ext cx="1339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>
            <a:stCxn id="30" idx="3"/>
          </p:cNvCxnSpPr>
          <p:nvPr/>
        </p:nvCxnSpPr>
        <p:spPr>
          <a:xfrm>
            <a:off x="6629400" y="6629399"/>
            <a:ext cx="124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>
            <a:stCxn id="31" idx="3"/>
          </p:cNvCxnSpPr>
          <p:nvPr/>
        </p:nvCxnSpPr>
        <p:spPr>
          <a:xfrm>
            <a:off x="6629400" y="7696199"/>
            <a:ext cx="124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>
            <a:stCxn id="33" idx="3"/>
          </p:cNvCxnSpPr>
          <p:nvPr/>
        </p:nvCxnSpPr>
        <p:spPr>
          <a:xfrm>
            <a:off x="6629400" y="8762999"/>
            <a:ext cx="1242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Text Box 1"/>
          <p:cNvSpPr txBox="1"/>
          <p:nvPr/>
        </p:nvSpPr>
        <p:spPr>
          <a:xfrm>
            <a:off x="3174365" y="393700"/>
            <a:ext cx="661670" cy="3683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- 12 -</a:t>
            </a:r>
            <a:endParaRPr lang="en-US" sz="1100" dirty="0"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22731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4160</TotalTime>
  <Words>715</Words>
  <Application>Microsoft Office PowerPoint</Application>
  <PresentationFormat>กระดาษ A4 (210x297 มม.)</PresentationFormat>
  <Paragraphs>108</Paragraphs>
  <Slides>6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Angsana New</vt:lpstr>
      <vt:lpstr>AngsanaUPC</vt:lpstr>
      <vt:lpstr>Arial</vt:lpstr>
      <vt:lpstr>Calibri</vt:lpstr>
      <vt:lpstr>Calibri Light</vt:lpstr>
      <vt:lpstr>Cordia New</vt:lpstr>
      <vt:lpstr>KodchiangUPC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บัญชี Microsoft</cp:lastModifiedBy>
  <cp:revision>126</cp:revision>
  <cp:lastPrinted>2021-11-08T02:43:41Z</cp:lastPrinted>
  <dcterms:created xsi:type="dcterms:W3CDTF">2016-11-22T03:36:08Z</dcterms:created>
  <dcterms:modified xsi:type="dcterms:W3CDTF">2021-11-10T03:49:22Z</dcterms:modified>
</cp:coreProperties>
</file>